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66" r:id="rId3"/>
    <p:sldId id="281" r:id="rId4"/>
    <p:sldId id="282" r:id="rId5"/>
    <p:sldId id="283" r:id="rId6"/>
    <p:sldId id="285" r:id="rId7"/>
    <p:sldId id="284" r:id="rId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C4"/>
    <a:srgbClr val="CF1735"/>
    <a:srgbClr val="93BD30"/>
    <a:srgbClr val="EDB10F"/>
    <a:srgbClr val="F75930"/>
    <a:srgbClr val="009C8D"/>
    <a:srgbClr val="009889"/>
    <a:srgbClr val="693C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9" autoAdjust="0"/>
    <p:restoredTop sz="94660"/>
  </p:normalViewPr>
  <p:slideViewPr>
    <p:cSldViewPr>
      <p:cViewPr varScale="1">
        <p:scale>
          <a:sx n="29" d="100"/>
          <a:sy n="29" d="100"/>
        </p:scale>
        <p:origin x="509"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5B63ABD5-C51B-42F1-A45D-5F201D724B73}" type="datetimeFigureOut">
              <a:rPr lang="en-US" smtClean="0"/>
              <a:t>12/6/2018</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6DF1AFF2-90DF-4597-8A3C-20991FD8A670}" type="slidenum">
              <a:rPr lang="en-US" smtClean="0"/>
              <a:t>‹#›</a:t>
            </a:fld>
            <a:endParaRPr lang="en-US"/>
          </a:p>
        </p:txBody>
      </p:sp>
    </p:spTree>
    <p:extLst>
      <p:ext uri="{BB962C8B-B14F-4D97-AF65-F5344CB8AC3E}">
        <p14:creationId xmlns:p14="http://schemas.microsoft.com/office/powerpoint/2010/main" val="7311609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68F053-28E7-473E-A45A-0BDA5D772AFE}"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405919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68F053-28E7-473E-A45A-0BDA5D772AFE}"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74476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68F053-28E7-473E-A45A-0BDA5D772AFE}"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1818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68F053-28E7-473E-A45A-0BDA5D772AFE}"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63230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68F053-28E7-473E-A45A-0BDA5D772AFE}"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135866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68F053-28E7-473E-A45A-0BDA5D772AFE}"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53316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68F053-28E7-473E-A45A-0BDA5D772AFE}" type="datetimeFigureOut">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51546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68F053-28E7-473E-A45A-0BDA5D772AFE}" type="datetimeFigureOut">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47176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8F053-28E7-473E-A45A-0BDA5D772AFE}" type="datetimeFigureOut">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10228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17884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726545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8F053-28E7-473E-A45A-0BDA5D772AFE}" type="datetimeFigureOut">
              <a:rPr lang="en-US" smtClean="0"/>
              <a:t>12/6/2018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7DBF3-090A-4919-92AB-E0886AA2D7D1}" type="slidenum">
              <a:rPr lang="en-US" smtClean="0"/>
              <a:t>‹#›</a:t>
            </a:fld>
            <a:endParaRPr lang="en-US"/>
          </a:p>
        </p:txBody>
      </p:sp>
    </p:spTree>
    <p:extLst>
      <p:ext uri="{BB962C8B-B14F-4D97-AF65-F5344CB8AC3E}">
        <p14:creationId xmlns:p14="http://schemas.microsoft.com/office/powerpoint/2010/main" val="506356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www.umt.edu/provost/initiatives/opm.php" TargetMode="External"/><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924800" cy="2286000"/>
          </a:xfrm>
        </p:spPr>
        <p:txBody>
          <a:bodyPr>
            <a:noAutofit/>
          </a:bodyPr>
          <a:lstStyle/>
          <a:p>
            <a:r>
              <a:rPr lang="en-US" sz="4000" dirty="0">
                <a:solidFill>
                  <a:schemeClr val="bg1"/>
                </a:solidFill>
                <a:latin typeface="Arial" pitchFamily="34" charset="0"/>
                <a:cs typeface="Arial" pitchFamily="34" charset="0"/>
              </a:rPr>
              <a:t>Online Program Management (OPM) </a:t>
            </a:r>
            <a:br>
              <a:rPr lang="en-US" sz="4000" dirty="0">
                <a:solidFill>
                  <a:schemeClr val="bg1"/>
                </a:solidFill>
                <a:latin typeface="Arial" pitchFamily="34" charset="0"/>
                <a:cs typeface="Arial" pitchFamily="34" charset="0"/>
              </a:rPr>
            </a:br>
            <a:r>
              <a:rPr lang="en-US" sz="4000" dirty="0">
                <a:solidFill>
                  <a:schemeClr val="bg1"/>
                </a:solidFill>
                <a:latin typeface="Arial" pitchFamily="34" charset="0"/>
                <a:cs typeface="Arial" pitchFamily="34" charset="0"/>
              </a:rPr>
              <a:t>Request for Proposals</a:t>
            </a:r>
            <a:r>
              <a:rPr lang="en-US" dirty="0">
                <a:solidFill>
                  <a:schemeClr val="bg1"/>
                </a:solidFill>
                <a:latin typeface="Arial" pitchFamily="34" charset="0"/>
                <a:cs typeface="Arial" pitchFamily="34" charset="0"/>
              </a:rPr>
              <a:t/>
            </a:r>
            <a:br>
              <a:rPr lang="en-US" dirty="0">
                <a:solidFill>
                  <a:schemeClr val="bg1"/>
                </a:solidFill>
                <a:latin typeface="Arial" pitchFamily="34" charset="0"/>
                <a:cs typeface="Arial" pitchFamily="34" charset="0"/>
              </a:rPr>
            </a:b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4343400" y="4724400"/>
            <a:ext cx="4267200" cy="1828800"/>
          </a:xfrm>
        </p:spPr>
        <p:txBody>
          <a:bodyPr>
            <a:normAutofit fontScale="62500" lnSpcReduction="20000"/>
          </a:bodyPr>
          <a:lstStyle/>
          <a:p>
            <a:pPr algn="l"/>
            <a:r>
              <a:rPr lang="en-US" dirty="0">
                <a:solidFill>
                  <a:schemeClr val="bg1"/>
                </a:solidFill>
              </a:rPr>
              <a:t>Overview, Process, and Discussion </a:t>
            </a:r>
          </a:p>
          <a:p>
            <a:pPr algn="l"/>
            <a:endParaRPr lang="en-US" sz="2900" dirty="0">
              <a:solidFill>
                <a:schemeClr val="bg1"/>
              </a:solidFill>
            </a:endParaRPr>
          </a:p>
          <a:p>
            <a:pPr algn="l"/>
            <a:r>
              <a:rPr lang="en-US" sz="2900" dirty="0">
                <a:solidFill>
                  <a:schemeClr val="bg1"/>
                </a:solidFill>
              </a:rPr>
              <a:t>Robert </a:t>
            </a:r>
            <a:r>
              <a:rPr lang="en-US" sz="2900" dirty="0" smtClean="0">
                <a:solidFill>
                  <a:schemeClr val="bg1"/>
                </a:solidFill>
              </a:rPr>
              <a:t>Squires, </a:t>
            </a:r>
            <a:r>
              <a:rPr lang="en-US" sz="2900" dirty="0" err="1" smtClean="0">
                <a:solidFill>
                  <a:schemeClr val="bg1"/>
                </a:solidFill>
              </a:rPr>
              <a:t>Ed.D</a:t>
            </a:r>
            <a:r>
              <a:rPr lang="en-US" sz="2900" dirty="0" smtClean="0">
                <a:solidFill>
                  <a:schemeClr val="bg1"/>
                </a:solidFill>
              </a:rPr>
              <a:t>.</a:t>
            </a:r>
          </a:p>
          <a:p>
            <a:pPr algn="l"/>
            <a:r>
              <a:rPr lang="en-US" sz="2900" dirty="0" err="1" smtClean="0">
                <a:solidFill>
                  <a:schemeClr val="bg1"/>
                </a:solidFill>
              </a:rPr>
              <a:t>UMOnline</a:t>
            </a:r>
            <a:r>
              <a:rPr lang="en-US" sz="2900" dirty="0" smtClean="0">
                <a:solidFill>
                  <a:schemeClr val="bg1"/>
                </a:solidFill>
              </a:rPr>
              <a:t> </a:t>
            </a:r>
            <a:r>
              <a:rPr lang="en-US" sz="2900" dirty="0">
                <a:solidFill>
                  <a:schemeClr val="bg1"/>
                </a:solidFill>
              </a:rPr>
              <a:t>Director </a:t>
            </a:r>
          </a:p>
          <a:p>
            <a:pPr algn="l"/>
            <a:r>
              <a:rPr lang="en-US" sz="2900" dirty="0">
                <a:solidFill>
                  <a:schemeClr val="bg1"/>
                </a:solidFill>
              </a:rPr>
              <a:t>Faculty Senate, Dec 12, 3pm-5pm, </a:t>
            </a:r>
          </a:p>
          <a:p>
            <a:pPr algn="l"/>
            <a:r>
              <a:rPr lang="en-US" sz="2900" dirty="0">
                <a:solidFill>
                  <a:schemeClr val="bg1"/>
                </a:solidFill>
              </a:rPr>
              <a:t>GBB 123</a:t>
            </a:r>
          </a:p>
        </p:txBody>
      </p:sp>
    </p:spTree>
    <p:extLst>
      <p:ext uri="{BB962C8B-B14F-4D97-AF65-F5344CB8AC3E}">
        <p14:creationId xmlns:p14="http://schemas.microsoft.com/office/powerpoint/2010/main" val="3983114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914400" y="838200"/>
            <a:ext cx="7620000" cy="646331"/>
          </a:xfrm>
          <a:prstGeom prst="rect">
            <a:avLst/>
          </a:prstGeom>
        </p:spPr>
        <p:txBody>
          <a:bodyPr wrap="square">
            <a:spAutoFit/>
          </a:bodyPr>
          <a:lstStyle/>
          <a:p>
            <a:r>
              <a:rPr lang="en-US" sz="3600" dirty="0"/>
              <a:t>OPMs</a:t>
            </a:r>
          </a:p>
        </p:txBody>
      </p:sp>
      <p:sp>
        <p:nvSpPr>
          <p:cNvPr id="3" name="Rectangle 2"/>
          <p:cNvSpPr/>
          <p:nvPr/>
        </p:nvSpPr>
        <p:spPr>
          <a:xfrm>
            <a:off x="1202635" y="1981200"/>
            <a:ext cx="7043530" cy="2677656"/>
          </a:xfrm>
          <a:prstGeom prst="rect">
            <a:avLst/>
          </a:prstGeom>
        </p:spPr>
        <p:txBody>
          <a:bodyPr wrap="square">
            <a:spAutoFit/>
          </a:bodyPr>
          <a:lstStyle/>
          <a:p>
            <a:r>
              <a:rPr lang="en-US" sz="2400" dirty="0"/>
              <a:t>Online Program Management providers (OPMs) are companies that offer services related to the development and administration of online programs. Services include cutting edge digital education market research, marketing, and recruitment, enrollment management, student retention support, support for online course design, and technical infrastructure. </a:t>
            </a:r>
          </a:p>
        </p:txBody>
      </p:sp>
    </p:spTree>
    <p:extLst>
      <p:ext uri="{BB962C8B-B14F-4D97-AF65-F5344CB8AC3E}">
        <p14:creationId xmlns:p14="http://schemas.microsoft.com/office/powerpoint/2010/main" val="1110398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762000" y="762000"/>
            <a:ext cx="7620000" cy="646331"/>
          </a:xfrm>
          <a:prstGeom prst="rect">
            <a:avLst/>
          </a:prstGeom>
        </p:spPr>
        <p:txBody>
          <a:bodyPr wrap="square">
            <a:spAutoFit/>
          </a:bodyPr>
          <a:lstStyle/>
          <a:p>
            <a:r>
              <a:rPr lang="en-US" sz="3600" dirty="0"/>
              <a:t>Why should UM engage with an OPM?</a:t>
            </a:r>
          </a:p>
        </p:txBody>
      </p:sp>
      <p:sp>
        <p:nvSpPr>
          <p:cNvPr id="3" name="Rectangle 2"/>
          <p:cNvSpPr/>
          <p:nvPr/>
        </p:nvSpPr>
        <p:spPr>
          <a:xfrm>
            <a:off x="914400" y="1752600"/>
            <a:ext cx="7043530" cy="2693045"/>
          </a:xfrm>
          <a:prstGeom prst="rect">
            <a:avLst/>
          </a:prstGeom>
        </p:spPr>
        <p:txBody>
          <a:bodyPr wrap="square">
            <a:spAutoFit/>
          </a:bodyPr>
          <a:lstStyle/>
          <a:p>
            <a:r>
              <a:rPr lang="en-US" sz="2000" dirty="0" smtClean="0"/>
              <a:t>An OPM </a:t>
            </a:r>
            <a:r>
              <a:rPr lang="en-US" sz="2000" dirty="0"/>
              <a:t>can provide: </a:t>
            </a:r>
          </a:p>
          <a:p>
            <a:r>
              <a:rPr lang="en-US" sz="900" dirty="0"/>
              <a:t> </a:t>
            </a:r>
          </a:p>
          <a:p>
            <a:pPr marL="342900" indent="-342900">
              <a:buFont typeface="Arial" panose="020B0604020202020204" pitchFamily="34" charset="0"/>
              <a:buChar char="•"/>
            </a:pPr>
            <a:r>
              <a:rPr lang="en-US" sz="2000" dirty="0"/>
              <a:t>Market research and </a:t>
            </a:r>
            <a:r>
              <a:rPr lang="en-US" sz="2000" dirty="0" smtClean="0"/>
              <a:t>recruitment</a:t>
            </a:r>
            <a:endParaRPr lang="en-US" sz="2000" dirty="0"/>
          </a:p>
          <a:p>
            <a:pPr marL="342900" indent="-342900">
              <a:buFont typeface="Arial" panose="020B0604020202020204" pitchFamily="34" charset="0"/>
              <a:buChar char="•"/>
            </a:pPr>
            <a:r>
              <a:rPr lang="en-US" sz="2000" dirty="0"/>
              <a:t>Rapid </a:t>
            </a:r>
            <a:r>
              <a:rPr lang="en-US" sz="2000" dirty="0" smtClean="0"/>
              <a:t>response and follow-up </a:t>
            </a:r>
            <a:r>
              <a:rPr lang="en-US" sz="2000" dirty="0"/>
              <a:t>to </a:t>
            </a:r>
            <a:r>
              <a:rPr lang="en-US" sz="2000" dirty="0" smtClean="0"/>
              <a:t>inquiries</a:t>
            </a:r>
            <a:endParaRPr lang="en-US" sz="2000" dirty="0"/>
          </a:p>
          <a:p>
            <a:pPr marL="342900" indent="-342900">
              <a:buFont typeface="Arial" panose="020B0604020202020204" pitchFamily="34" charset="0"/>
              <a:buChar char="•"/>
            </a:pPr>
            <a:r>
              <a:rPr lang="en-US" sz="2000" dirty="0"/>
              <a:t>Guidance for new students through application </a:t>
            </a:r>
            <a:r>
              <a:rPr lang="en-US" sz="2000" dirty="0" smtClean="0"/>
              <a:t>processes</a:t>
            </a:r>
            <a:endParaRPr lang="en-US" sz="2000" dirty="0"/>
          </a:p>
          <a:p>
            <a:pPr marL="342900" indent="-342900">
              <a:buFont typeface="Arial" panose="020B0604020202020204" pitchFamily="34" charset="0"/>
              <a:buChar char="•"/>
            </a:pPr>
            <a:r>
              <a:rPr lang="en-US" sz="2000" dirty="0"/>
              <a:t>Extended advising, admission, and technical support </a:t>
            </a:r>
            <a:r>
              <a:rPr lang="en-US" sz="2000" dirty="0" smtClean="0"/>
              <a:t>services </a:t>
            </a:r>
            <a:endParaRPr lang="en-US" sz="2000" dirty="0"/>
          </a:p>
          <a:p>
            <a:pPr marL="342900" indent="-342900">
              <a:buFont typeface="Arial" panose="020B0604020202020204" pitchFamily="34" charset="0"/>
              <a:buChar char="•"/>
            </a:pPr>
            <a:r>
              <a:rPr lang="en-US" sz="2000" dirty="0"/>
              <a:t>Online course design support (instructional design</a:t>
            </a:r>
            <a:r>
              <a:rPr lang="en-US" sz="2000" dirty="0" smtClean="0"/>
              <a:t>)</a:t>
            </a:r>
            <a:endParaRPr lang="en-US" sz="2000" dirty="0"/>
          </a:p>
          <a:p>
            <a:pPr marL="342900" indent="-342900">
              <a:buFont typeface="Arial" panose="020B0604020202020204" pitchFamily="34" charset="0"/>
              <a:buChar char="•"/>
            </a:pPr>
            <a:r>
              <a:rPr lang="en-US" sz="2000" dirty="0"/>
              <a:t>Advanced technical infrastructure: learning analytics, student retention data, and online courseware such as an </a:t>
            </a:r>
            <a:r>
              <a:rPr lang="en-US" sz="2000" dirty="0" smtClean="0"/>
              <a:t>LMS</a:t>
            </a:r>
            <a:endParaRPr lang="en-US" sz="2000" dirty="0"/>
          </a:p>
        </p:txBody>
      </p:sp>
    </p:spTree>
    <p:extLst>
      <p:ext uri="{BB962C8B-B14F-4D97-AF65-F5344CB8AC3E}">
        <p14:creationId xmlns:p14="http://schemas.microsoft.com/office/powerpoint/2010/main" val="1315351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914399" y="457200"/>
            <a:ext cx="7620000" cy="1200329"/>
          </a:xfrm>
          <a:prstGeom prst="rect">
            <a:avLst/>
          </a:prstGeom>
        </p:spPr>
        <p:txBody>
          <a:bodyPr wrap="square">
            <a:spAutoFit/>
          </a:bodyPr>
          <a:lstStyle/>
          <a:p>
            <a:r>
              <a:rPr lang="en-US" sz="3600" dirty="0"/>
              <a:t>UM policies and procedures will be maintained</a:t>
            </a:r>
          </a:p>
        </p:txBody>
      </p:sp>
      <p:sp>
        <p:nvSpPr>
          <p:cNvPr id="4" name="Rectangle 3"/>
          <p:cNvSpPr/>
          <p:nvPr/>
        </p:nvSpPr>
        <p:spPr>
          <a:xfrm>
            <a:off x="877957" y="1828800"/>
            <a:ext cx="7619999" cy="4401205"/>
          </a:xfrm>
          <a:prstGeom prst="rect">
            <a:avLst/>
          </a:prstGeom>
        </p:spPr>
        <p:txBody>
          <a:bodyPr wrap="square">
            <a:spAutoFit/>
          </a:bodyPr>
          <a:lstStyle/>
          <a:p>
            <a:pPr marL="342900" indent="-342900">
              <a:buFont typeface="Arial" panose="020B0604020202020204" pitchFamily="34" charset="0"/>
              <a:buChar char="•"/>
            </a:pPr>
            <a:r>
              <a:rPr lang="en-US" sz="2000" dirty="0"/>
              <a:t>In line with Section 14 of CBA, the University and Faculty will retain intellectual property rights over all content.</a:t>
            </a:r>
          </a:p>
          <a:p>
            <a:endParaRPr lang="en-US" sz="2000" dirty="0"/>
          </a:p>
          <a:p>
            <a:pPr marL="342900" indent="-342900">
              <a:buFont typeface="Arial" panose="020B0604020202020204" pitchFamily="34" charset="0"/>
              <a:buChar char="•"/>
            </a:pPr>
            <a:r>
              <a:rPr lang="en-US" sz="2000" dirty="0"/>
              <a:t>Faculty will continue to review, oversee, and approve all curriculum. A sub-committee of the Faculty Senate focused on online program and course quality </a:t>
            </a:r>
            <a:r>
              <a:rPr lang="en-US" sz="2000" dirty="0" smtClean="0"/>
              <a:t>is being formed, </a:t>
            </a:r>
            <a:r>
              <a:rPr lang="en-US" sz="2000" dirty="0"/>
              <a:t>and will include representation from the UM and Missoula College Faculty </a:t>
            </a:r>
            <a:r>
              <a:rPr lang="en-US" sz="2000" dirty="0" smtClean="0"/>
              <a:t>Associations </a:t>
            </a:r>
            <a:r>
              <a:rPr lang="en-US" sz="2000" dirty="0"/>
              <a:t>as well as representation </a:t>
            </a:r>
            <a:r>
              <a:rPr lang="en-US" sz="2000" dirty="0" smtClean="0"/>
              <a:t>from faculty from </a:t>
            </a:r>
            <a:r>
              <a:rPr lang="en-US" sz="2000" dirty="0"/>
              <a:t>across the University.  </a:t>
            </a:r>
            <a:br>
              <a:rPr lang="en-US" sz="2000" dirty="0"/>
            </a:br>
            <a:endParaRPr lang="en-US" sz="2000" dirty="0"/>
          </a:p>
          <a:p>
            <a:pPr marL="342900" indent="-342900">
              <a:buFont typeface="Arial" panose="020B0604020202020204" pitchFamily="34" charset="0"/>
              <a:buChar char="•"/>
            </a:pPr>
            <a:r>
              <a:rPr lang="en-US" sz="2000" dirty="0"/>
              <a:t>UM will retain authority over faculty hiring decisions in line with BOR policy (702.1). Academic processes for hiring will remain the same.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Students will continue to be enrolled and registered as UM students.</a:t>
            </a:r>
          </a:p>
        </p:txBody>
      </p:sp>
    </p:spTree>
    <p:extLst>
      <p:ext uri="{BB962C8B-B14F-4D97-AF65-F5344CB8AC3E}">
        <p14:creationId xmlns:p14="http://schemas.microsoft.com/office/powerpoint/2010/main" val="1002077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914400" y="381000"/>
            <a:ext cx="7620000" cy="646331"/>
          </a:xfrm>
          <a:prstGeom prst="rect">
            <a:avLst/>
          </a:prstGeom>
        </p:spPr>
        <p:txBody>
          <a:bodyPr wrap="square">
            <a:spAutoFit/>
          </a:bodyPr>
          <a:lstStyle/>
          <a:p>
            <a:r>
              <a:rPr lang="en-US" sz="3600" dirty="0"/>
              <a:t>OPM Committee	</a:t>
            </a:r>
          </a:p>
        </p:txBody>
      </p:sp>
      <p:sp>
        <p:nvSpPr>
          <p:cNvPr id="3" name="Rectangle 2"/>
          <p:cNvSpPr/>
          <p:nvPr/>
        </p:nvSpPr>
        <p:spPr>
          <a:xfrm>
            <a:off x="914400" y="1030644"/>
            <a:ext cx="7010400" cy="5816977"/>
          </a:xfrm>
          <a:prstGeom prst="rect">
            <a:avLst/>
          </a:prstGeom>
        </p:spPr>
        <p:txBody>
          <a:bodyPr wrap="square">
            <a:spAutoFit/>
          </a:bodyPr>
          <a:lstStyle/>
          <a:p>
            <a:r>
              <a:rPr lang="en-US" sz="2400" dirty="0"/>
              <a:t>The charge of the committee is to identify </a:t>
            </a:r>
            <a:r>
              <a:rPr lang="en-US" sz="2400" dirty="0" smtClean="0"/>
              <a:t>and select an </a:t>
            </a:r>
            <a:r>
              <a:rPr lang="en-US" sz="2400" dirty="0"/>
              <a:t>OPM provider that best supports the goal to increase access to high-quality UM online courses and programs, in keeping with our policies, collective bargaining agreements and governance procedures.  </a:t>
            </a:r>
          </a:p>
          <a:p>
            <a:endParaRPr lang="en-US" dirty="0"/>
          </a:p>
          <a:p>
            <a:r>
              <a:rPr lang="en-US" sz="2400" dirty="0"/>
              <a:t>The committee comprises: </a:t>
            </a:r>
          </a:p>
          <a:p>
            <a:pPr marL="742950" lvl="1" indent="-285750">
              <a:buFont typeface="Arial" panose="020B0604020202020204" pitchFamily="34" charset="0"/>
              <a:buChar char="•"/>
            </a:pPr>
            <a:r>
              <a:rPr lang="en-US" dirty="0"/>
              <a:t>Cassandra Hemphill, Missoula College Faculty Association</a:t>
            </a:r>
          </a:p>
          <a:p>
            <a:pPr marL="742950" lvl="1" indent="-285750">
              <a:buFont typeface="Arial" panose="020B0604020202020204" pitchFamily="34" charset="0"/>
              <a:buChar char="•"/>
            </a:pPr>
            <a:r>
              <a:rPr lang="en-US" dirty="0"/>
              <a:t>Bob Hlynosky, Procurement Manager</a:t>
            </a:r>
          </a:p>
          <a:p>
            <a:pPr marL="742950" lvl="1" indent="-285750">
              <a:buFont typeface="Arial" panose="020B0604020202020204" pitchFamily="34" charset="0"/>
              <a:buChar char="•"/>
            </a:pPr>
            <a:r>
              <a:rPr lang="en-US" dirty="0"/>
              <a:t>Adrea Lawrence, Interim Dean of the Phyllis J. Washington College of Education and Human Sciences</a:t>
            </a:r>
          </a:p>
          <a:p>
            <a:pPr marL="742950" lvl="1" indent="-285750">
              <a:buFont typeface="Arial" panose="020B0604020202020204" pitchFamily="34" charset="0"/>
              <a:buChar char="•"/>
            </a:pPr>
            <a:r>
              <a:rPr lang="en-US" dirty="0"/>
              <a:t>Mark Pershouse, Faculty Senate Chair-Elect</a:t>
            </a:r>
          </a:p>
          <a:p>
            <a:pPr marL="742950" lvl="1" indent="-285750">
              <a:buFont typeface="Arial" panose="020B0604020202020204" pitchFamily="34" charset="0"/>
              <a:buChar char="•"/>
            </a:pPr>
            <a:r>
              <a:rPr lang="en-US" dirty="0"/>
              <a:t>Daisy Rooks, University Faculty Association</a:t>
            </a:r>
          </a:p>
          <a:p>
            <a:pPr marL="742950" lvl="1" indent="-285750">
              <a:buFont typeface="Arial" panose="020B0604020202020204" pitchFamily="34" charset="0"/>
              <a:buChar char="•"/>
            </a:pPr>
            <a:r>
              <a:rPr lang="en-US" dirty="0"/>
              <a:t>Renae Scott, Interim Chief Information Officer</a:t>
            </a:r>
          </a:p>
          <a:p>
            <a:pPr marL="742950" lvl="1" indent="-285750">
              <a:buFont typeface="Arial" panose="020B0604020202020204" pitchFamily="34" charset="0"/>
              <a:buChar char="•"/>
            </a:pPr>
            <a:r>
              <a:rPr lang="en-US" dirty="0"/>
              <a:t>Robert Squires, Director, </a:t>
            </a:r>
            <a:r>
              <a:rPr lang="en-US" dirty="0" err="1"/>
              <a:t>UMOnline</a:t>
            </a:r>
            <a:endParaRPr lang="en-US" dirty="0"/>
          </a:p>
          <a:p>
            <a:pPr marL="742950" lvl="1" indent="-285750">
              <a:buFont typeface="Arial" panose="020B0604020202020204" pitchFamily="34" charset="0"/>
              <a:buChar char="•"/>
            </a:pPr>
            <a:r>
              <a:rPr lang="en-US" dirty="0"/>
              <a:t>Scott Whittenburg, Vice President for Research and Creative Scholarship and Dean of the Graduate School</a:t>
            </a:r>
          </a:p>
          <a:p>
            <a:endParaRPr lang="en-US" sz="2400" dirty="0"/>
          </a:p>
        </p:txBody>
      </p:sp>
    </p:spTree>
    <p:extLst>
      <p:ext uri="{BB962C8B-B14F-4D97-AF65-F5344CB8AC3E}">
        <p14:creationId xmlns:p14="http://schemas.microsoft.com/office/powerpoint/2010/main" val="1090186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5" name="Rectangle 54"/>
          <p:cNvSpPr/>
          <p:nvPr/>
        </p:nvSpPr>
        <p:spPr>
          <a:xfrm>
            <a:off x="702129" y="228600"/>
            <a:ext cx="7772400" cy="646331"/>
          </a:xfrm>
          <a:prstGeom prst="rect">
            <a:avLst/>
          </a:prstGeom>
        </p:spPr>
        <p:txBody>
          <a:bodyPr wrap="square">
            <a:spAutoFit/>
          </a:bodyPr>
          <a:lstStyle/>
          <a:p>
            <a:r>
              <a:rPr lang="en-US" sz="3600" dirty="0"/>
              <a:t>Proposed Timeline for OPM Engagement </a:t>
            </a:r>
          </a:p>
        </p:txBody>
      </p:sp>
      <p:grpSp>
        <p:nvGrpSpPr>
          <p:cNvPr id="56" name="Group 55">
            <a:extLst>
              <a:ext uri="{FF2B5EF4-FFF2-40B4-BE49-F238E27FC236}">
                <a16:creationId xmlns:a16="http://schemas.microsoft.com/office/drawing/2014/main" id="{423FE883-F23F-D945-802C-780DE17D49D5}"/>
              </a:ext>
            </a:extLst>
          </p:cNvPr>
          <p:cNvGrpSpPr/>
          <p:nvPr/>
        </p:nvGrpSpPr>
        <p:grpSpPr>
          <a:xfrm>
            <a:off x="202073" y="1861624"/>
            <a:ext cx="1460973" cy="1934356"/>
            <a:chOff x="457200" y="1600200"/>
            <a:chExt cx="1377376" cy="1766339"/>
          </a:xfrm>
        </p:grpSpPr>
        <p:grpSp>
          <p:nvGrpSpPr>
            <p:cNvPr id="57" name="Group 56">
              <a:extLst>
                <a:ext uri="{FF2B5EF4-FFF2-40B4-BE49-F238E27FC236}">
                  <a16:creationId xmlns:a16="http://schemas.microsoft.com/office/drawing/2014/main" id="{E45F31C9-0E25-1642-B985-8A2399320523}"/>
                </a:ext>
              </a:extLst>
            </p:cNvPr>
            <p:cNvGrpSpPr/>
            <p:nvPr/>
          </p:nvGrpSpPr>
          <p:grpSpPr>
            <a:xfrm>
              <a:off x="457200" y="1682496"/>
              <a:ext cx="91440" cy="1684043"/>
              <a:chOff x="603504" y="1682496"/>
              <a:chExt cx="91440" cy="1684043"/>
            </a:xfrm>
          </p:grpSpPr>
          <p:cxnSp>
            <p:nvCxnSpPr>
              <p:cNvPr id="59" name="Straight Connector 58">
                <a:extLst>
                  <a:ext uri="{FF2B5EF4-FFF2-40B4-BE49-F238E27FC236}">
                    <a16:creationId xmlns:a16="http://schemas.microsoft.com/office/drawing/2014/main" id="{43CCE764-664C-A54A-A446-A51417C906B0}"/>
                  </a:ext>
                </a:extLst>
              </p:cNvPr>
              <p:cNvCxnSpPr>
                <a:cxnSpLocks/>
              </p:cNvCxnSpPr>
              <p:nvPr/>
            </p:nvCxnSpPr>
            <p:spPr>
              <a:xfrm>
                <a:off x="647700" y="1752600"/>
                <a:ext cx="0" cy="1613939"/>
              </a:xfrm>
              <a:prstGeom prst="line">
                <a:avLst/>
              </a:prstGeom>
              <a:ln w="22860">
                <a:solidFill>
                  <a:srgbClr val="009889"/>
                </a:solidFil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B2F04837-A0FA-7A47-961B-34CF2F944176}"/>
                  </a:ext>
                </a:extLst>
              </p:cNvPr>
              <p:cNvSpPr/>
              <p:nvPr/>
            </p:nvSpPr>
            <p:spPr>
              <a:xfrm>
                <a:off x="603504" y="1682496"/>
                <a:ext cx="91440" cy="91440"/>
              </a:xfrm>
              <a:prstGeom prst="ellipse">
                <a:avLst/>
              </a:prstGeom>
              <a:solidFill>
                <a:srgbClr val="0098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9C8E954C-AC56-394D-8095-C5F8F1743CCC}"/>
                </a:ext>
              </a:extLst>
            </p:cNvPr>
            <p:cNvSpPr txBox="1"/>
            <p:nvPr/>
          </p:nvSpPr>
          <p:spPr>
            <a:xfrm>
              <a:off x="517270" y="1600200"/>
              <a:ext cx="1317306" cy="67450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December 6:</a:t>
              </a:r>
            </a:p>
            <a:p>
              <a:r>
                <a:rPr lang="en-US" sz="1400" dirty="0">
                  <a:latin typeface="Arial" panose="020B0604020202020204" pitchFamily="34" charset="0"/>
                  <a:cs typeface="Arial" panose="020B0604020202020204" pitchFamily="34" charset="0"/>
                </a:rPr>
                <a:t>Faculty Senate Meeting</a:t>
              </a:r>
            </a:p>
          </p:txBody>
        </p:sp>
      </p:grpSp>
      <p:grpSp>
        <p:nvGrpSpPr>
          <p:cNvPr id="61" name="Group 60">
            <a:extLst>
              <a:ext uri="{FF2B5EF4-FFF2-40B4-BE49-F238E27FC236}">
                <a16:creationId xmlns:a16="http://schemas.microsoft.com/office/drawing/2014/main" id="{62F2F74D-3647-9A4F-947C-A38398F5D5C9}"/>
              </a:ext>
            </a:extLst>
          </p:cNvPr>
          <p:cNvGrpSpPr/>
          <p:nvPr/>
        </p:nvGrpSpPr>
        <p:grpSpPr>
          <a:xfrm>
            <a:off x="542514" y="4302451"/>
            <a:ext cx="1940552" cy="1231445"/>
            <a:chOff x="771461" y="3553040"/>
            <a:chExt cx="1829513" cy="1124483"/>
          </a:xfrm>
        </p:grpSpPr>
        <p:grpSp>
          <p:nvGrpSpPr>
            <p:cNvPr id="62" name="Group 61">
              <a:extLst>
                <a:ext uri="{FF2B5EF4-FFF2-40B4-BE49-F238E27FC236}">
                  <a16:creationId xmlns:a16="http://schemas.microsoft.com/office/drawing/2014/main" id="{2CEA1660-E069-4749-9538-E77D0B63C21A}"/>
                </a:ext>
              </a:extLst>
            </p:cNvPr>
            <p:cNvGrpSpPr/>
            <p:nvPr/>
          </p:nvGrpSpPr>
          <p:grpSpPr>
            <a:xfrm rot="10800000">
              <a:off x="771461" y="3553040"/>
              <a:ext cx="91440" cy="1035030"/>
              <a:chOff x="601980" y="2193730"/>
              <a:chExt cx="91440" cy="1035030"/>
            </a:xfrm>
            <a:solidFill>
              <a:srgbClr val="693C64"/>
            </a:solidFill>
          </p:grpSpPr>
          <p:cxnSp>
            <p:nvCxnSpPr>
              <p:cNvPr id="64" name="Straight Connector 63">
                <a:extLst>
                  <a:ext uri="{FF2B5EF4-FFF2-40B4-BE49-F238E27FC236}">
                    <a16:creationId xmlns:a16="http://schemas.microsoft.com/office/drawing/2014/main" id="{E1406FDE-E1C5-5242-83C2-615688E4D3BB}"/>
                  </a:ext>
                </a:extLst>
              </p:cNvPr>
              <p:cNvCxnSpPr>
                <a:cxnSpLocks/>
              </p:cNvCxnSpPr>
              <p:nvPr/>
            </p:nvCxnSpPr>
            <p:spPr>
              <a:xfrm rot="10800000" flipV="1">
                <a:off x="647701" y="2193730"/>
                <a:ext cx="0" cy="1035030"/>
              </a:xfrm>
              <a:prstGeom prst="line">
                <a:avLst/>
              </a:prstGeom>
              <a:grpFill/>
              <a:ln w="22860" cap="sq">
                <a:solidFill>
                  <a:srgbClr val="009889"/>
                </a:solidFill>
                <a:headEnd type="none"/>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810B36B4-6512-FA49-87C7-A380894D7650}"/>
                  </a:ext>
                </a:extLst>
              </p:cNvPr>
              <p:cNvSpPr/>
              <p:nvPr/>
            </p:nvSpPr>
            <p:spPr>
              <a:xfrm>
                <a:off x="601980" y="2795439"/>
                <a:ext cx="91440" cy="91440"/>
              </a:xfrm>
              <a:prstGeom prst="ellipse">
                <a:avLst/>
              </a:prstGeom>
              <a:solidFill>
                <a:srgbClr val="0098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TextBox 62">
              <a:extLst>
                <a:ext uri="{FF2B5EF4-FFF2-40B4-BE49-F238E27FC236}">
                  <a16:creationId xmlns:a16="http://schemas.microsoft.com/office/drawing/2014/main" id="{292745A7-225B-DC42-92A0-8857358713FE}"/>
                </a:ext>
              </a:extLst>
            </p:cNvPr>
            <p:cNvSpPr txBox="1"/>
            <p:nvPr/>
          </p:nvSpPr>
          <p:spPr>
            <a:xfrm>
              <a:off x="829880" y="3806289"/>
              <a:ext cx="1771094" cy="87123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December 12:</a:t>
              </a:r>
            </a:p>
            <a:p>
              <a:r>
                <a:rPr lang="en-US" sz="1400" dirty="0">
                  <a:latin typeface="Arial" panose="020B0604020202020204" pitchFamily="34" charset="0"/>
                  <a:cs typeface="Arial" panose="020B0604020202020204" pitchFamily="34" charset="0"/>
                </a:rPr>
                <a:t>Faculty Feedback received and responses provided</a:t>
              </a:r>
            </a:p>
          </p:txBody>
        </p:sp>
      </p:grpSp>
      <p:sp>
        <p:nvSpPr>
          <p:cNvPr id="66" name="Chevron 65">
            <a:extLst>
              <a:ext uri="{FF2B5EF4-FFF2-40B4-BE49-F238E27FC236}">
                <a16:creationId xmlns:a16="http://schemas.microsoft.com/office/drawing/2014/main" id="{17B33A3E-061E-EC4C-A245-A1726787DE5C}"/>
              </a:ext>
            </a:extLst>
          </p:cNvPr>
          <p:cNvSpPr/>
          <p:nvPr/>
        </p:nvSpPr>
        <p:spPr>
          <a:xfrm>
            <a:off x="152401" y="3764115"/>
            <a:ext cx="2258010" cy="584138"/>
          </a:xfrm>
          <a:prstGeom prst="chevron">
            <a:avLst/>
          </a:prstGeom>
          <a:solidFill>
            <a:srgbClr val="0098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latin typeface="Arial" panose="020B0604020202020204" pitchFamily="34" charset="0"/>
                <a:cs typeface="Arial" panose="020B0604020202020204" pitchFamily="34" charset="0"/>
              </a:rPr>
              <a:t>Late</a:t>
            </a:r>
          </a:p>
          <a:p>
            <a:pPr algn="ctr"/>
            <a:r>
              <a:rPr lang="en-US" sz="1300" dirty="0">
                <a:solidFill>
                  <a:schemeClr val="tx1"/>
                </a:solidFill>
                <a:latin typeface="Arial" panose="020B0604020202020204" pitchFamily="34" charset="0"/>
                <a:cs typeface="Arial" panose="020B0604020202020204" pitchFamily="34" charset="0"/>
              </a:rPr>
              <a:t>Fall 2018</a:t>
            </a:r>
          </a:p>
        </p:txBody>
      </p:sp>
      <p:grpSp>
        <p:nvGrpSpPr>
          <p:cNvPr id="67" name="Group 66">
            <a:extLst>
              <a:ext uri="{FF2B5EF4-FFF2-40B4-BE49-F238E27FC236}">
                <a16:creationId xmlns:a16="http://schemas.microsoft.com/office/drawing/2014/main" id="{0E3BDB2A-B791-5B40-A8BA-50CC9EF8FAC7}"/>
              </a:ext>
            </a:extLst>
          </p:cNvPr>
          <p:cNvGrpSpPr/>
          <p:nvPr/>
        </p:nvGrpSpPr>
        <p:grpSpPr>
          <a:xfrm>
            <a:off x="924986" y="2588062"/>
            <a:ext cx="1460969" cy="1207919"/>
            <a:chOff x="1212576" y="2148840"/>
            <a:chExt cx="1377372" cy="1103000"/>
          </a:xfrm>
        </p:grpSpPr>
        <p:grpSp>
          <p:nvGrpSpPr>
            <p:cNvPr id="68" name="Group 67">
              <a:extLst>
                <a:ext uri="{FF2B5EF4-FFF2-40B4-BE49-F238E27FC236}">
                  <a16:creationId xmlns:a16="http://schemas.microsoft.com/office/drawing/2014/main" id="{C3594E2E-86C2-6B43-8885-C7901273D804}"/>
                </a:ext>
              </a:extLst>
            </p:cNvPr>
            <p:cNvGrpSpPr/>
            <p:nvPr/>
          </p:nvGrpSpPr>
          <p:grpSpPr>
            <a:xfrm>
              <a:off x="1212576" y="2231136"/>
              <a:ext cx="91440" cy="1020704"/>
              <a:chOff x="603506" y="1682496"/>
              <a:chExt cx="91440" cy="1020704"/>
            </a:xfrm>
          </p:grpSpPr>
          <p:cxnSp>
            <p:nvCxnSpPr>
              <p:cNvPr id="70" name="Straight Connector 69">
                <a:extLst>
                  <a:ext uri="{FF2B5EF4-FFF2-40B4-BE49-F238E27FC236}">
                    <a16:creationId xmlns:a16="http://schemas.microsoft.com/office/drawing/2014/main" id="{A9B18953-09D1-614B-A321-79C623F53FC5}"/>
                  </a:ext>
                </a:extLst>
              </p:cNvPr>
              <p:cNvCxnSpPr>
                <a:cxnSpLocks/>
              </p:cNvCxnSpPr>
              <p:nvPr/>
            </p:nvCxnSpPr>
            <p:spPr>
              <a:xfrm>
                <a:off x="647701" y="1752600"/>
                <a:ext cx="0" cy="950600"/>
              </a:xfrm>
              <a:prstGeom prst="line">
                <a:avLst/>
              </a:prstGeom>
              <a:ln w="22860">
                <a:solidFill>
                  <a:srgbClr val="009889"/>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44DF73F0-3619-9645-B5A4-5C0241168E4C}"/>
                  </a:ext>
                </a:extLst>
              </p:cNvPr>
              <p:cNvSpPr/>
              <p:nvPr/>
            </p:nvSpPr>
            <p:spPr>
              <a:xfrm>
                <a:off x="603506" y="1682496"/>
                <a:ext cx="91440" cy="91440"/>
              </a:xfrm>
              <a:prstGeom prst="ellipse">
                <a:avLst/>
              </a:prstGeom>
              <a:solidFill>
                <a:srgbClr val="0098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9" name="TextBox 68">
              <a:extLst>
                <a:ext uri="{FF2B5EF4-FFF2-40B4-BE49-F238E27FC236}">
                  <a16:creationId xmlns:a16="http://schemas.microsoft.com/office/drawing/2014/main" id="{8BC80340-EC3A-E347-8DA1-4F326AC5677A}"/>
                </a:ext>
              </a:extLst>
            </p:cNvPr>
            <p:cNvSpPr txBox="1"/>
            <p:nvPr/>
          </p:nvSpPr>
          <p:spPr>
            <a:xfrm>
              <a:off x="1272644" y="2148840"/>
              <a:ext cx="1317304" cy="87123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Week of December 17: </a:t>
              </a:r>
              <a:r>
                <a:rPr lang="en-US" sz="1400" dirty="0">
                  <a:latin typeface="Arial" panose="020B0604020202020204" pitchFamily="34" charset="0"/>
                  <a:cs typeface="Arial" panose="020B0604020202020204" pitchFamily="34" charset="0"/>
                </a:rPr>
                <a:t>RFP finalized and issued</a:t>
              </a:r>
            </a:p>
          </p:txBody>
        </p:sp>
      </p:grpSp>
      <p:sp>
        <p:nvSpPr>
          <p:cNvPr id="72" name="Chevron 71">
            <a:extLst>
              <a:ext uri="{FF2B5EF4-FFF2-40B4-BE49-F238E27FC236}">
                <a16:creationId xmlns:a16="http://schemas.microsoft.com/office/drawing/2014/main" id="{2FA0015B-8A99-0B4D-9947-E535964EB76B}"/>
              </a:ext>
            </a:extLst>
          </p:cNvPr>
          <p:cNvSpPr/>
          <p:nvPr/>
        </p:nvSpPr>
        <p:spPr>
          <a:xfrm>
            <a:off x="2172845" y="3764115"/>
            <a:ext cx="1960638" cy="584138"/>
          </a:xfrm>
          <a:prstGeom prst="chevron">
            <a:avLst/>
          </a:prstGeom>
          <a:solidFill>
            <a:srgbClr val="F75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latin typeface="Arial" panose="020B0604020202020204" pitchFamily="34" charset="0"/>
                <a:cs typeface="Arial" panose="020B0604020202020204" pitchFamily="34" charset="0"/>
              </a:rPr>
              <a:t>Spring 2019</a:t>
            </a:r>
          </a:p>
        </p:txBody>
      </p:sp>
      <p:sp>
        <p:nvSpPr>
          <p:cNvPr id="73" name="Chevron 72">
            <a:extLst>
              <a:ext uri="{FF2B5EF4-FFF2-40B4-BE49-F238E27FC236}">
                <a16:creationId xmlns:a16="http://schemas.microsoft.com/office/drawing/2014/main" id="{D09457A6-6E10-D14E-B2EA-E9FA1537CA0C}"/>
              </a:ext>
            </a:extLst>
          </p:cNvPr>
          <p:cNvSpPr/>
          <p:nvPr/>
        </p:nvSpPr>
        <p:spPr>
          <a:xfrm>
            <a:off x="3891008" y="3764115"/>
            <a:ext cx="1960638" cy="584138"/>
          </a:xfrm>
          <a:prstGeom prst="chevron">
            <a:avLst/>
          </a:prstGeom>
          <a:solidFill>
            <a:srgbClr val="EDB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latin typeface="Arial" panose="020B0604020202020204" pitchFamily="34" charset="0"/>
                <a:cs typeface="Arial" panose="020B0604020202020204" pitchFamily="34" charset="0"/>
              </a:rPr>
              <a:t>Summer 2019</a:t>
            </a:r>
          </a:p>
        </p:txBody>
      </p:sp>
      <p:sp>
        <p:nvSpPr>
          <p:cNvPr id="74" name="Chevron 73">
            <a:extLst>
              <a:ext uri="{FF2B5EF4-FFF2-40B4-BE49-F238E27FC236}">
                <a16:creationId xmlns:a16="http://schemas.microsoft.com/office/drawing/2014/main" id="{C4588C6E-9616-684A-94A8-43B03EA5222E}"/>
              </a:ext>
            </a:extLst>
          </p:cNvPr>
          <p:cNvSpPr/>
          <p:nvPr/>
        </p:nvSpPr>
        <p:spPr>
          <a:xfrm>
            <a:off x="5609172" y="3764115"/>
            <a:ext cx="1960638" cy="584138"/>
          </a:xfrm>
          <a:prstGeom prst="chevron">
            <a:avLst/>
          </a:prstGeom>
          <a:solidFill>
            <a:srgbClr val="93B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latin typeface="Arial" panose="020B0604020202020204" pitchFamily="34" charset="0"/>
                <a:cs typeface="Arial" panose="020B0604020202020204" pitchFamily="34" charset="0"/>
              </a:rPr>
              <a:t>Fall 2019</a:t>
            </a:r>
          </a:p>
        </p:txBody>
      </p:sp>
      <p:sp>
        <p:nvSpPr>
          <p:cNvPr id="75" name="Chevron 74">
            <a:extLst>
              <a:ext uri="{FF2B5EF4-FFF2-40B4-BE49-F238E27FC236}">
                <a16:creationId xmlns:a16="http://schemas.microsoft.com/office/drawing/2014/main" id="{4529AD0F-A7AC-9444-B3C0-830E365F84CE}"/>
              </a:ext>
            </a:extLst>
          </p:cNvPr>
          <p:cNvSpPr/>
          <p:nvPr/>
        </p:nvSpPr>
        <p:spPr>
          <a:xfrm>
            <a:off x="7327333" y="3764115"/>
            <a:ext cx="1689093" cy="584138"/>
          </a:xfrm>
          <a:prstGeom prst="chevron">
            <a:avLst/>
          </a:prstGeom>
          <a:solidFill>
            <a:srgbClr val="CF1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latin typeface="Arial" panose="020B0604020202020204" pitchFamily="34" charset="0"/>
                <a:cs typeface="Arial" panose="020B0604020202020204" pitchFamily="34" charset="0"/>
              </a:rPr>
              <a:t>Spring 2020</a:t>
            </a:r>
          </a:p>
        </p:txBody>
      </p:sp>
      <p:grpSp>
        <p:nvGrpSpPr>
          <p:cNvPr id="76" name="Group 75">
            <a:extLst>
              <a:ext uri="{FF2B5EF4-FFF2-40B4-BE49-F238E27FC236}">
                <a16:creationId xmlns:a16="http://schemas.microsoft.com/office/drawing/2014/main" id="{952DA67F-FF49-AA48-9C24-771D18B31063}"/>
              </a:ext>
            </a:extLst>
          </p:cNvPr>
          <p:cNvGrpSpPr/>
          <p:nvPr/>
        </p:nvGrpSpPr>
        <p:grpSpPr>
          <a:xfrm>
            <a:off x="2274513" y="1295400"/>
            <a:ext cx="2105666" cy="2500581"/>
            <a:chOff x="2371595" y="1133619"/>
            <a:chExt cx="2105666" cy="2500581"/>
          </a:xfrm>
        </p:grpSpPr>
        <p:grpSp>
          <p:nvGrpSpPr>
            <p:cNvPr id="77" name="Group 76">
              <a:extLst>
                <a:ext uri="{FF2B5EF4-FFF2-40B4-BE49-F238E27FC236}">
                  <a16:creationId xmlns:a16="http://schemas.microsoft.com/office/drawing/2014/main" id="{C9409BC5-CF67-9742-87D9-1FC950886AB0}"/>
                </a:ext>
              </a:extLst>
            </p:cNvPr>
            <p:cNvGrpSpPr/>
            <p:nvPr/>
          </p:nvGrpSpPr>
          <p:grpSpPr>
            <a:xfrm>
              <a:off x="2371595" y="1223743"/>
              <a:ext cx="106387" cy="2410457"/>
              <a:chOff x="603504" y="1682496"/>
              <a:chExt cx="100300" cy="2201087"/>
            </a:xfrm>
          </p:grpSpPr>
          <p:cxnSp>
            <p:nvCxnSpPr>
              <p:cNvPr id="80" name="Straight Connector 79">
                <a:extLst>
                  <a:ext uri="{FF2B5EF4-FFF2-40B4-BE49-F238E27FC236}">
                    <a16:creationId xmlns:a16="http://schemas.microsoft.com/office/drawing/2014/main" id="{37E892A8-BDF6-2D41-873C-ADBEDBB53E71}"/>
                  </a:ext>
                </a:extLst>
              </p:cNvPr>
              <p:cNvCxnSpPr>
                <a:cxnSpLocks/>
              </p:cNvCxnSpPr>
              <p:nvPr/>
            </p:nvCxnSpPr>
            <p:spPr>
              <a:xfrm>
                <a:off x="647700" y="1752600"/>
                <a:ext cx="22146" cy="2130983"/>
              </a:xfrm>
              <a:prstGeom prst="line">
                <a:avLst/>
              </a:prstGeom>
              <a:solidFill>
                <a:srgbClr val="F75930"/>
              </a:solidFill>
              <a:ln w="22860">
                <a:solidFill>
                  <a:srgbClr val="F75930"/>
                </a:solidFill>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24EFD3BC-ADF0-6A41-A57E-9468D62D03F8}"/>
                  </a:ext>
                </a:extLst>
              </p:cNvPr>
              <p:cNvSpPr/>
              <p:nvPr/>
            </p:nvSpPr>
            <p:spPr>
              <a:xfrm>
                <a:off x="603504" y="1682496"/>
                <a:ext cx="91440" cy="91440"/>
              </a:xfrm>
              <a:prstGeom prst="ellipse">
                <a:avLst/>
              </a:prstGeom>
              <a:solidFill>
                <a:srgbClr val="F75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a:extLst>
                  <a:ext uri="{FF2B5EF4-FFF2-40B4-BE49-F238E27FC236}">
                    <a16:creationId xmlns:a16="http://schemas.microsoft.com/office/drawing/2014/main" id="{A8E50F65-8777-8E47-B24F-853DE21B5404}"/>
                  </a:ext>
                </a:extLst>
              </p:cNvPr>
              <p:cNvSpPr/>
              <p:nvPr/>
            </p:nvSpPr>
            <p:spPr>
              <a:xfrm>
                <a:off x="609918" y="2672087"/>
                <a:ext cx="91440" cy="91440"/>
              </a:xfrm>
              <a:prstGeom prst="ellipse">
                <a:avLst/>
              </a:prstGeom>
              <a:solidFill>
                <a:srgbClr val="F75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a:extLst>
                  <a:ext uri="{FF2B5EF4-FFF2-40B4-BE49-F238E27FC236}">
                    <a16:creationId xmlns:a16="http://schemas.microsoft.com/office/drawing/2014/main" id="{D8A902B1-8344-5447-B96C-4BE94D0D10B6}"/>
                  </a:ext>
                </a:extLst>
              </p:cNvPr>
              <p:cNvSpPr/>
              <p:nvPr/>
            </p:nvSpPr>
            <p:spPr>
              <a:xfrm>
                <a:off x="612364" y="3263581"/>
                <a:ext cx="91440" cy="91440"/>
              </a:xfrm>
              <a:prstGeom prst="ellipse">
                <a:avLst/>
              </a:prstGeom>
              <a:solidFill>
                <a:srgbClr val="F75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TextBox 77">
              <a:extLst>
                <a:ext uri="{FF2B5EF4-FFF2-40B4-BE49-F238E27FC236}">
                  <a16:creationId xmlns:a16="http://schemas.microsoft.com/office/drawing/2014/main" id="{E0976AB0-E7CF-A24C-9841-E2A5FDD2F8DF}"/>
                </a:ext>
              </a:extLst>
            </p:cNvPr>
            <p:cNvSpPr txBox="1"/>
            <p:nvPr/>
          </p:nvSpPr>
          <p:spPr>
            <a:xfrm>
              <a:off x="2435310" y="1133619"/>
              <a:ext cx="2041951" cy="2246769"/>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Spring 2019:</a:t>
              </a:r>
            </a:p>
            <a:p>
              <a:r>
                <a:rPr lang="en-US" sz="1400" dirty="0">
                  <a:latin typeface="Arial" panose="020B0604020202020204" pitchFamily="34" charset="0"/>
                  <a:cs typeface="Arial" panose="020B0604020202020204" pitchFamily="34" charset="0"/>
                </a:rPr>
                <a:t>Online Program and Course Quality Committee established</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OPM partner </a:t>
              </a:r>
            </a:p>
            <a:p>
              <a:r>
                <a:rPr lang="en-US" sz="1400" dirty="0">
                  <a:latin typeface="Arial" panose="020B0604020202020204" pitchFamily="34" charset="0"/>
                  <a:cs typeface="Arial" panose="020B0604020202020204" pitchFamily="34" charset="0"/>
                </a:rPr>
                <a:t>identified</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Faculty Forums</a:t>
              </a:r>
            </a:p>
            <a:p>
              <a:r>
                <a:rPr lang="en-US" sz="1400" dirty="0">
                  <a:latin typeface="Arial" panose="020B0604020202020204" pitchFamily="34" charset="0"/>
                  <a:cs typeface="Arial" panose="020B0604020202020204" pitchFamily="34" charset="0"/>
                </a:rPr>
                <a:t>with OPM provider</a:t>
              </a:r>
            </a:p>
          </p:txBody>
        </p:sp>
        <p:sp>
          <p:nvSpPr>
            <p:cNvPr id="79" name="TextBox 78">
              <a:extLst>
                <a:ext uri="{FF2B5EF4-FFF2-40B4-BE49-F238E27FC236}">
                  <a16:creationId xmlns:a16="http://schemas.microsoft.com/office/drawing/2014/main" id="{6BA7BAE5-89F4-8F45-8BA2-73D83C4C59F8}"/>
                </a:ext>
              </a:extLst>
            </p:cNvPr>
            <p:cNvSpPr txBox="1"/>
            <p:nvPr/>
          </p:nvSpPr>
          <p:spPr>
            <a:xfrm>
              <a:off x="2435312" y="1820398"/>
              <a:ext cx="1681428" cy="307777"/>
            </a:xfrm>
            <a:prstGeom prst="rect">
              <a:avLst/>
            </a:prstGeom>
            <a:noFill/>
          </p:spPr>
          <p:txBody>
            <a:bodyPr wrap="square" rtlCol="0">
              <a:spAutoFit/>
            </a:bodyPr>
            <a:lstStyle/>
            <a:p>
              <a:endParaRPr lang="en-US" sz="1400" dirty="0">
                <a:latin typeface="Arial" panose="020B0604020202020204" pitchFamily="34" charset="0"/>
                <a:cs typeface="Arial" panose="020B0604020202020204" pitchFamily="34" charset="0"/>
              </a:endParaRPr>
            </a:p>
          </p:txBody>
        </p:sp>
      </p:grpSp>
      <p:grpSp>
        <p:nvGrpSpPr>
          <p:cNvPr id="84" name="Group 83">
            <a:extLst>
              <a:ext uri="{FF2B5EF4-FFF2-40B4-BE49-F238E27FC236}">
                <a16:creationId xmlns:a16="http://schemas.microsoft.com/office/drawing/2014/main" id="{CA580995-A43C-D54D-B91F-DF0EC19A286E}"/>
              </a:ext>
            </a:extLst>
          </p:cNvPr>
          <p:cNvGrpSpPr/>
          <p:nvPr/>
        </p:nvGrpSpPr>
        <p:grpSpPr>
          <a:xfrm>
            <a:off x="3105998" y="4271306"/>
            <a:ext cx="2375742" cy="2124366"/>
            <a:chOff x="459243" y="1318511"/>
            <a:chExt cx="2239802" cy="1939845"/>
          </a:xfrm>
        </p:grpSpPr>
        <p:grpSp>
          <p:nvGrpSpPr>
            <p:cNvPr id="85" name="Group 84">
              <a:extLst>
                <a:ext uri="{FF2B5EF4-FFF2-40B4-BE49-F238E27FC236}">
                  <a16:creationId xmlns:a16="http://schemas.microsoft.com/office/drawing/2014/main" id="{F25AF5D2-9EFE-C648-B661-19E822A611EF}"/>
                </a:ext>
              </a:extLst>
            </p:cNvPr>
            <p:cNvGrpSpPr/>
            <p:nvPr/>
          </p:nvGrpSpPr>
          <p:grpSpPr>
            <a:xfrm>
              <a:off x="459243" y="1318511"/>
              <a:ext cx="92700" cy="1891388"/>
              <a:chOff x="605547" y="1318511"/>
              <a:chExt cx="92700" cy="1891388"/>
            </a:xfrm>
          </p:grpSpPr>
          <p:cxnSp>
            <p:nvCxnSpPr>
              <p:cNvPr id="87" name="Straight Connector 86">
                <a:extLst>
                  <a:ext uri="{FF2B5EF4-FFF2-40B4-BE49-F238E27FC236}">
                    <a16:creationId xmlns:a16="http://schemas.microsoft.com/office/drawing/2014/main" id="{14EEA9AB-8988-0F44-A36D-F3275FA0C2EC}"/>
                  </a:ext>
                </a:extLst>
              </p:cNvPr>
              <p:cNvCxnSpPr>
                <a:cxnSpLocks/>
              </p:cNvCxnSpPr>
              <p:nvPr/>
            </p:nvCxnSpPr>
            <p:spPr>
              <a:xfrm>
                <a:off x="647700" y="1318511"/>
                <a:ext cx="0" cy="1891388"/>
              </a:xfrm>
              <a:prstGeom prst="line">
                <a:avLst/>
              </a:prstGeom>
              <a:solidFill>
                <a:srgbClr val="F75930"/>
              </a:solidFill>
              <a:ln w="22860">
                <a:solidFill>
                  <a:srgbClr val="F75930"/>
                </a:solidFill>
              </a:ln>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ED877093-0236-364F-ABA5-32F55C1F64DE}"/>
                  </a:ext>
                </a:extLst>
              </p:cNvPr>
              <p:cNvSpPr/>
              <p:nvPr/>
            </p:nvSpPr>
            <p:spPr>
              <a:xfrm>
                <a:off x="605547" y="1682898"/>
                <a:ext cx="91440" cy="91440"/>
              </a:xfrm>
              <a:prstGeom prst="ellipse">
                <a:avLst/>
              </a:prstGeom>
              <a:solidFill>
                <a:srgbClr val="F75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a:extLst>
                  <a:ext uri="{FF2B5EF4-FFF2-40B4-BE49-F238E27FC236}">
                    <a16:creationId xmlns:a16="http://schemas.microsoft.com/office/drawing/2014/main" id="{24964A8F-E895-1743-81E9-191908EE2BEE}"/>
                  </a:ext>
                </a:extLst>
              </p:cNvPr>
              <p:cNvSpPr/>
              <p:nvPr/>
            </p:nvSpPr>
            <p:spPr>
              <a:xfrm>
                <a:off x="606807" y="2470627"/>
                <a:ext cx="91440" cy="91440"/>
              </a:xfrm>
              <a:prstGeom prst="ellipse">
                <a:avLst/>
              </a:prstGeom>
              <a:solidFill>
                <a:srgbClr val="F75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a:extLst>
                <a:ext uri="{FF2B5EF4-FFF2-40B4-BE49-F238E27FC236}">
                  <a16:creationId xmlns:a16="http://schemas.microsoft.com/office/drawing/2014/main" id="{0757BE27-D7E5-2D40-B7BB-321BF772F793}"/>
                </a:ext>
              </a:extLst>
            </p:cNvPr>
            <p:cNvSpPr txBox="1"/>
            <p:nvPr/>
          </p:nvSpPr>
          <p:spPr>
            <a:xfrm>
              <a:off x="517270" y="1600200"/>
              <a:ext cx="2181775" cy="1658156"/>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Mid-Spring 2019:</a:t>
              </a:r>
            </a:p>
            <a:p>
              <a:r>
                <a:rPr lang="en-US" sz="1400" dirty="0">
                  <a:latin typeface="Arial" panose="020B0604020202020204" pitchFamily="34" charset="0"/>
                  <a:cs typeface="Arial" panose="020B0604020202020204" pitchFamily="34" charset="0"/>
                </a:rPr>
                <a:t>OPM base contract finalized</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Mid/Late Spring 2019:</a:t>
              </a:r>
              <a:r>
                <a:rPr lang="en-US" sz="14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Academic units and OPM identify programs on which both want to collaborate.</a:t>
              </a:r>
            </a:p>
          </p:txBody>
        </p:sp>
      </p:grpSp>
      <p:grpSp>
        <p:nvGrpSpPr>
          <p:cNvPr id="90" name="Group 89">
            <a:extLst>
              <a:ext uri="{FF2B5EF4-FFF2-40B4-BE49-F238E27FC236}">
                <a16:creationId xmlns:a16="http://schemas.microsoft.com/office/drawing/2014/main" id="{50830CE0-FEA8-2748-B4C3-D31801986C22}"/>
              </a:ext>
            </a:extLst>
          </p:cNvPr>
          <p:cNvGrpSpPr/>
          <p:nvPr/>
        </p:nvGrpSpPr>
        <p:grpSpPr>
          <a:xfrm>
            <a:off x="4019658" y="2372619"/>
            <a:ext cx="2609742" cy="1423362"/>
            <a:chOff x="455676" y="1600201"/>
            <a:chExt cx="2460412" cy="1299730"/>
          </a:xfrm>
        </p:grpSpPr>
        <p:grpSp>
          <p:nvGrpSpPr>
            <p:cNvPr id="91" name="Group 90">
              <a:extLst>
                <a:ext uri="{FF2B5EF4-FFF2-40B4-BE49-F238E27FC236}">
                  <a16:creationId xmlns:a16="http://schemas.microsoft.com/office/drawing/2014/main" id="{85401D07-F241-7C42-8A86-17724909AC94}"/>
                </a:ext>
              </a:extLst>
            </p:cNvPr>
            <p:cNvGrpSpPr/>
            <p:nvPr/>
          </p:nvGrpSpPr>
          <p:grpSpPr>
            <a:xfrm>
              <a:off x="455676" y="1684643"/>
              <a:ext cx="91440" cy="1215288"/>
              <a:chOff x="601980" y="1684643"/>
              <a:chExt cx="91440" cy="1215288"/>
            </a:xfrm>
          </p:grpSpPr>
          <p:cxnSp>
            <p:nvCxnSpPr>
              <p:cNvPr id="93" name="Straight Connector 92">
                <a:extLst>
                  <a:ext uri="{FF2B5EF4-FFF2-40B4-BE49-F238E27FC236}">
                    <a16:creationId xmlns:a16="http://schemas.microsoft.com/office/drawing/2014/main" id="{EC52E1A0-FBE7-B440-95FE-B07877973646}"/>
                  </a:ext>
                </a:extLst>
              </p:cNvPr>
              <p:cNvCxnSpPr>
                <a:cxnSpLocks/>
              </p:cNvCxnSpPr>
              <p:nvPr/>
            </p:nvCxnSpPr>
            <p:spPr>
              <a:xfrm>
                <a:off x="647700" y="1752600"/>
                <a:ext cx="0" cy="1147331"/>
              </a:xfrm>
              <a:prstGeom prst="line">
                <a:avLst/>
              </a:prstGeom>
              <a:solidFill>
                <a:srgbClr val="F75930"/>
              </a:solidFill>
              <a:ln w="22860">
                <a:solidFill>
                  <a:srgbClr val="EDB10F"/>
                </a:solidFill>
              </a:ln>
            </p:spPr>
            <p:style>
              <a:lnRef idx="1">
                <a:schemeClr val="accent1"/>
              </a:lnRef>
              <a:fillRef idx="0">
                <a:schemeClr val="accent1"/>
              </a:fillRef>
              <a:effectRef idx="0">
                <a:schemeClr val="accent1"/>
              </a:effectRef>
              <a:fontRef idx="minor">
                <a:schemeClr val="tx1"/>
              </a:fontRef>
            </p:style>
          </p:cxnSp>
          <p:sp>
            <p:nvSpPr>
              <p:cNvPr id="94" name="Oval 93">
                <a:extLst>
                  <a:ext uri="{FF2B5EF4-FFF2-40B4-BE49-F238E27FC236}">
                    <a16:creationId xmlns:a16="http://schemas.microsoft.com/office/drawing/2014/main" id="{936700D4-3961-F64B-BFCE-8E4528953CFA}"/>
                  </a:ext>
                </a:extLst>
              </p:cNvPr>
              <p:cNvSpPr/>
              <p:nvPr/>
            </p:nvSpPr>
            <p:spPr>
              <a:xfrm>
                <a:off x="601980" y="1684643"/>
                <a:ext cx="91440" cy="91440"/>
              </a:xfrm>
              <a:prstGeom prst="ellipse">
                <a:avLst/>
              </a:prstGeom>
              <a:solidFill>
                <a:srgbClr val="EDB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2" name="TextBox 91">
              <a:extLst>
                <a:ext uri="{FF2B5EF4-FFF2-40B4-BE49-F238E27FC236}">
                  <a16:creationId xmlns:a16="http://schemas.microsoft.com/office/drawing/2014/main" id="{D6B39AE8-31C4-CE42-BB5C-A573C1781E48}"/>
                </a:ext>
              </a:extLst>
            </p:cNvPr>
            <p:cNvSpPr txBox="1"/>
            <p:nvPr/>
          </p:nvSpPr>
          <p:spPr>
            <a:xfrm>
              <a:off x="517270" y="1600201"/>
              <a:ext cx="2398818" cy="1067965"/>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Summer 2019: </a:t>
              </a:r>
            </a:p>
            <a:p>
              <a:r>
                <a:rPr lang="en-US" sz="1400" dirty="0">
                  <a:latin typeface="Arial" panose="020B0604020202020204" pitchFamily="34" charset="0"/>
                  <a:cs typeface="Arial" panose="020B0604020202020204" pitchFamily="34" charset="0"/>
                </a:rPr>
                <a:t>UM and OPM start working together to market/recruit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for existing programs and develop new online programs</a:t>
              </a:r>
            </a:p>
          </p:txBody>
        </p:sp>
      </p:grpSp>
      <p:grpSp>
        <p:nvGrpSpPr>
          <p:cNvPr id="95" name="Group 94">
            <a:extLst>
              <a:ext uri="{FF2B5EF4-FFF2-40B4-BE49-F238E27FC236}">
                <a16:creationId xmlns:a16="http://schemas.microsoft.com/office/drawing/2014/main" id="{86B6AF92-B901-4345-B547-E393D4BF1A9F}"/>
              </a:ext>
            </a:extLst>
          </p:cNvPr>
          <p:cNvGrpSpPr/>
          <p:nvPr/>
        </p:nvGrpSpPr>
        <p:grpSpPr>
          <a:xfrm>
            <a:off x="5687692" y="4302452"/>
            <a:ext cx="1890443" cy="1231446"/>
            <a:chOff x="457200" y="1346951"/>
            <a:chExt cx="1782272" cy="1124483"/>
          </a:xfrm>
        </p:grpSpPr>
        <p:grpSp>
          <p:nvGrpSpPr>
            <p:cNvPr id="96" name="Group 95">
              <a:extLst>
                <a:ext uri="{FF2B5EF4-FFF2-40B4-BE49-F238E27FC236}">
                  <a16:creationId xmlns:a16="http://schemas.microsoft.com/office/drawing/2014/main" id="{CD470D2D-2B18-7246-B686-F3F27FA1362D}"/>
                </a:ext>
              </a:extLst>
            </p:cNvPr>
            <p:cNvGrpSpPr/>
            <p:nvPr/>
          </p:nvGrpSpPr>
          <p:grpSpPr>
            <a:xfrm>
              <a:off x="457200" y="1346951"/>
              <a:ext cx="91440" cy="1124482"/>
              <a:chOff x="603504" y="1346951"/>
              <a:chExt cx="91440" cy="1124482"/>
            </a:xfrm>
          </p:grpSpPr>
          <p:cxnSp>
            <p:nvCxnSpPr>
              <p:cNvPr id="98" name="Straight Connector 97">
                <a:extLst>
                  <a:ext uri="{FF2B5EF4-FFF2-40B4-BE49-F238E27FC236}">
                    <a16:creationId xmlns:a16="http://schemas.microsoft.com/office/drawing/2014/main" id="{F846EC67-8B6E-A542-9D45-E2C80E2172F4}"/>
                  </a:ext>
                </a:extLst>
              </p:cNvPr>
              <p:cNvCxnSpPr>
                <a:cxnSpLocks/>
              </p:cNvCxnSpPr>
              <p:nvPr/>
            </p:nvCxnSpPr>
            <p:spPr>
              <a:xfrm>
                <a:off x="647700" y="1346951"/>
                <a:ext cx="0" cy="1124482"/>
              </a:xfrm>
              <a:prstGeom prst="line">
                <a:avLst/>
              </a:prstGeom>
              <a:solidFill>
                <a:srgbClr val="F75930"/>
              </a:solidFill>
              <a:ln w="22860">
                <a:solidFill>
                  <a:srgbClr val="93BD30"/>
                </a:solidFill>
              </a:ln>
            </p:spPr>
            <p:style>
              <a:lnRef idx="1">
                <a:schemeClr val="accent1"/>
              </a:lnRef>
              <a:fillRef idx="0">
                <a:schemeClr val="accent1"/>
              </a:fillRef>
              <a:effectRef idx="0">
                <a:schemeClr val="accent1"/>
              </a:effectRef>
              <a:fontRef idx="minor">
                <a:schemeClr val="tx1"/>
              </a:fontRef>
            </p:style>
          </p:cxnSp>
          <p:sp>
            <p:nvSpPr>
              <p:cNvPr id="99" name="Oval 98">
                <a:extLst>
                  <a:ext uri="{FF2B5EF4-FFF2-40B4-BE49-F238E27FC236}">
                    <a16:creationId xmlns:a16="http://schemas.microsoft.com/office/drawing/2014/main" id="{C584E08B-674C-624C-A0F9-0F36D4FE0B3F}"/>
                  </a:ext>
                </a:extLst>
              </p:cNvPr>
              <p:cNvSpPr/>
              <p:nvPr/>
            </p:nvSpPr>
            <p:spPr>
              <a:xfrm>
                <a:off x="603504" y="1682496"/>
                <a:ext cx="91440" cy="91440"/>
              </a:xfrm>
              <a:prstGeom prst="ellipse">
                <a:avLst/>
              </a:prstGeom>
              <a:solidFill>
                <a:srgbClr val="93B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TextBox 96">
              <a:extLst>
                <a:ext uri="{FF2B5EF4-FFF2-40B4-BE49-F238E27FC236}">
                  <a16:creationId xmlns:a16="http://schemas.microsoft.com/office/drawing/2014/main" id="{F871B09B-143B-7D4E-8B5C-AA3B5FD39015}"/>
                </a:ext>
              </a:extLst>
            </p:cNvPr>
            <p:cNvSpPr txBox="1"/>
            <p:nvPr/>
          </p:nvSpPr>
          <p:spPr>
            <a:xfrm>
              <a:off x="517271" y="1600200"/>
              <a:ext cx="1722201" cy="87123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Fall 2019:</a:t>
              </a:r>
            </a:p>
            <a:p>
              <a:r>
                <a:rPr lang="en-US" sz="1400" dirty="0">
                  <a:latin typeface="Arial" panose="020B0604020202020204" pitchFamily="34" charset="0"/>
                  <a:cs typeface="Arial" panose="020B0604020202020204" pitchFamily="34" charset="0"/>
                </a:rPr>
                <a:t>Projected initial increase in online program enrollment</a:t>
              </a:r>
            </a:p>
          </p:txBody>
        </p:sp>
      </p:grpSp>
      <p:grpSp>
        <p:nvGrpSpPr>
          <p:cNvPr id="100" name="Group 99">
            <a:extLst>
              <a:ext uri="{FF2B5EF4-FFF2-40B4-BE49-F238E27FC236}">
                <a16:creationId xmlns:a16="http://schemas.microsoft.com/office/drawing/2014/main" id="{A8C6A600-D941-D94E-AE07-4AF8D09F7893}"/>
              </a:ext>
            </a:extLst>
          </p:cNvPr>
          <p:cNvGrpSpPr/>
          <p:nvPr/>
        </p:nvGrpSpPr>
        <p:grpSpPr>
          <a:xfrm>
            <a:off x="7391400" y="1951748"/>
            <a:ext cx="2002082" cy="1844232"/>
            <a:chOff x="7315200" y="1878018"/>
            <a:chExt cx="2002082" cy="1844232"/>
          </a:xfrm>
        </p:grpSpPr>
        <p:sp>
          <p:nvSpPr>
            <p:cNvPr id="101" name="TextBox 100">
              <a:extLst>
                <a:ext uri="{FF2B5EF4-FFF2-40B4-BE49-F238E27FC236}">
                  <a16:creationId xmlns:a16="http://schemas.microsoft.com/office/drawing/2014/main" id="{1AADDC0D-E855-7F4C-9CC2-2AE435071B34}"/>
                </a:ext>
              </a:extLst>
            </p:cNvPr>
            <p:cNvSpPr txBox="1"/>
            <p:nvPr/>
          </p:nvSpPr>
          <p:spPr>
            <a:xfrm>
              <a:off x="7378918" y="1878018"/>
              <a:ext cx="1938364" cy="160043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Fall 2019/</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Spring 2020</a:t>
              </a:r>
            </a:p>
            <a:p>
              <a:r>
                <a:rPr lang="en-US" sz="1400" dirty="0">
                  <a:latin typeface="Arial" panose="020B0604020202020204" pitchFamily="34" charset="0"/>
                  <a:cs typeface="Arial" panose="020B0604020202020204" pitchFamily="34" charset="0"/>
                </a:rPr>
                <a:t>Launch new online program(s) for existing </a:t>
              </a:r>
              <a:r>
                <a:rPr lang="en-US" sz="1400">
                  <a:latin typeface="Arial" panose="020B0604020202020204" pitchFamily="34" charset="0"/>
                  <a:cs typeface="Arial" panose="020B0604020202020204" pitchFamily="34" charset="0"/>
                </a:rPr>
                <a:t>campus-based </a:t>
              </a:r>
              <a:r>
                <a:rPr lang="en-US" sz="1400" smtClean="0">
                  <a:latin typeface="Arial" panose="020B0604020202020204" pitchFamily="34" charset="0"/>
                  <a:cs typeface="Arial" panose="020B0604020202020204" pitchFamily="34" charset="0"/>
                </a:rPr>
                <a:t>degree program(s</a:t>
              </a:r>
              <a:r>
                <a:rPr lang="en-US" sz="1400" dirty="0">
                  <a:latin typeface="Arial" panose="020B0604020202020204" pitchFamily="34" charset="0"/>
                  <a:cs typeface="Arial" panose="020B0604020202020204" pitchFamily="34" charset="0"/>
                </a:rPr>
                <a:t>)</a:t>
              </a:r>
            </a:p>
          </p:txBody>
        </p:sp>
        <p:grpSp>
          <p:nvGrpSpPr>
            <p:cNvPr id="102" name="Group 101">
              <a:extLst>
                <a:ext uri="{FF2B5EF4-FFF2-40B4-BE49-F238E27FC236}">
                  <a16:creationId xmlns:a16="http://schemas.microsoft.com/office/drawing/2014/main" id="{A35D74AB-534D-FA45-B3D4-F7A57A766F5B}"/>
                </a:ext>
              </a:extLst>
            </p:cNvPr>
            <p:cNvGrpSpPr/>
            <p:nvPr/>
          </p:nvGrpSpPr>
          <p:grpSpPr>
            <a:xfrm>
              <a:off x="7315200" y="1968142"/>
              <a:ext cx="96990" cy="1754108"/>
              <a:chOff x="7315200" y="1968142"/>
              <a:chExt cx="96990" cy="1754108"/>
            </a:xfrm>
          </p:grpSpPr>
          <p:cxnSp>
            <p:nvCxnSpPr>
              <p:cNvPr id="103" name="Straight Connector 102">
                <a:extLst>
                  <a:ext uri="{FF2B5EF4-FFF2-40B4-BE49-F238E27FC236}">
                    <a16:creationId xmlns:a16="http://schemas.microsoft.com/office/drawing/2014/main" id="{82ED71F0-7C10-AE43-86F6-0963D07DF5B0}"/>
                  </a:ext>
                </a:extLst>
              </p:cNvPr>
              <p:cNvCxnSpPr>
                <a:cxnSpLocks/>
              </p:cNvCxnSpPr>
              <p:nvPr/>
            </p:nvCxnSpPr>
            <p:spPr>
              <a:xfrm>
                <a:off x="7364238" y="2044914"/>
                <a:ext cx="0" cy="1677336"/>
              </a:xfrm>
              <a:prstGeom prst="line">
                <a:avLst/>
              </a:prstGeom>
              <a:solidFill>
                <a:srgbClr val="F75930"/>
              </a:solidFill>
              <a:ln w="22860">
                <a:solidFill>
                  <a:srgbClr val="CF1735"/>
                </a:solidFill>
              </a:ln>
            </p:spPr>
            <p:style>
              <a:lnRef idx="1">
                <a:schemeClr val="accent1"/>
              </a:lnRef>
              <a:fillRef idx="0">
                <a:schemeClr val="accent1"/>
              </a:fillRef>
              <a:effectRef idx="0">
                <a:schemeClr val="accent1"/>
              </a:effectRef>
              <a:fontRef idx="minor">
                <a:schemeClr val="tx1"/>
              </a:fontRef>
            </p:style>
          </p:cxnSp>
          <p:sp>
            <p:nvSpPr>
              <p:cNvPr id="104" name="Oval 103">
                <a:extLst>
                  <a:ext uri="{FF2B5EF4-FFF2-40B4-BE49-F238E27FC236}">
                    <a16:creationId xmlns:a16="http://schemas.microsoft.com/office/drawing/2014/main" id="{74A433F7-A003-BA45-BA9E-4E6C0869F15C}"/>
                  </a:ext>
                </a:extLst>
              </p:cNvPr>
              <p:cNvSpPr/>
              <p:nvPr/>
            </p:nvSpPr>
            <p:spPr>
              <a:xfrm>
                <a:off x="7315200" y="1968142"/>
                <a:ext cx="96990" cy="100138"/>
              </a:xfrm>
              <a:prstGeom prst="ellipse">
                <a:avLst/>
              </a:prstGeom>
              <a:solidFill>
                <a:srgbClr val="CF1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5" name="Straight Connector 104">
                <a:extLst>
                  <a:ext uri="{FF2B5EF4-FFF2-40B4-BE49-F238E27FC236}">
                    <a16:creationId xmlns:a16="http://schemas.microsoft.com/office/drawing/2014/main" id="{63BEDDAB-E9EA-D441-B3A8-7D9727CA2E27}"/>
                  </a:ext>
                </a:extLst>
              </p:cNvPr>
              <p:cNvCxnSpPr>
                <a:cxnSpLocks/>
              </p:cNvCxnSpPr>
              <p:nvPr/>
            </p:nvCxnSpPr>
            <p:spPr>
              <a:xfrm>
                <a:off x="7364238" y="2022287"/>
                <a:ext cx="0" cy="744358"/>
              </a:xfrm>
              <a:prstGeom prst="line">
                <a:avLst/>
              </a:prstGeom>
              <a:solidFill>
                <a:srgbClr val="F75930"/>
              </a:solidFill>
              <a:ln w="22860">
                <a:solidFill>
                  <a:srgbClr val="CF1735"/>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06753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85800" y="762000"/>
            <a:ext cx="7772400" cy="646331"/>
          </a:xfrm>
          <a:prstGeom prst="rect">
            <a:avLst/>
          </a:prstGeom>
        </p:spPr>
        <p:txBody>
          <a:bodyPr wrap="square">
            <a:spAutoFit/>
          </a:bodyPr>
          <a:lstStyle/>
          <a:p>
            <a:r>
              <a:rPr lang="en-US" sz="3600" dirty="0"/>
              <a:t>Discussion </a:t>
            </a:r>
          </a:p>
        </p:txBody>
      </p:sp>
      <p:sp>
        <p:nvSpPr>
          <p:cNvPr id="4" name="Rectangle 3"/>
          <p:cNvSpPr/>
          <p:nvPr/>
        </p:nvSpPr>
        <p:spPr>
          <a:xfrm>
            <a:off x="696686" y="1752600"/>
            <a:ext cx="7761514" cy="3262432"/>
          </a:xfrm>
          <a:prstGeom prst="rect">
            <a:avLst/>
          </a:prstGeom>
        </p:spPr>
        <p:txBody>
          <a:bodyPr wrap="square">
            <a:spAutoFit/>
          </a:bodyPr>
          <a:lstStyle/>
          <a:p>
            <a:r>
              <a:rPr lang="en-US" sz="2400" dirty="0"/>
              <a:t>Questions/Comments/Feedback </a:t>
            </a:r>
          </a:p>
          <a:p>
            <a:endParaRPr lang="en-US" dirty="0"/>
          </a:p>
          <a:p>
            <a:endParaRPr lang="en-US" dirty="0"/>
          </a:p>
          <a:p>
            <a:endParaRPr lang="en-US" dirty="0"/>
          </a:p>
          <a:p>
            <a:r>
              <a:rPr lang="en-US" sz="2400" dirty="0"/>
              <a:t>Further Information and Feedback </a:t>
            </a:r>
            <a:br>
              <a:rPr lang="en-US" sz="2400" dirty="0"/>
            </a:br>
            <a:endParaRPr lang="en-US" sz="2400" dirty="0"/>
          </a:p>
          <a:p>
            <a:pPr marL="285750" indent="-285750">
              <a:buFont typeface="Arial" panose="020B0604020202020204" pitchFamily="34" charset="0"/>
              <a:buChar char="•"/>
            </a:pPr>
            <a:r>
              <a:rPr lang="en-US" dirty="0">
                <a:hlinkClick r:id="rId3"/>
              </a:rPr>
              <a:t>Online Program Management – Provost Initiatives</a:t>
            </a:r>
            <a:r>
              <a:rPr lang="en-US" dirty="0"/>
              <a:t>: https://www.umt.edu/provost/initiatives/opm.php </a:t>
            </a:r>
          </a:p>
          <a:p>
            <a:endParaRPr lang="en-US" dirty="0"/>
          </a:p>
          <a:p>
            <a:endParaRPr lang="en-US" dirty="0"/>
          </a:p>
          <a:p>
            <a:endParaRPr lang="en-US" sz="800" dirty="0"/>
          </a:p>
        </p:txBody>
      </p:sp>
    </p:spTree>
    <p:extLst>
      <p:ext uri="{BB962C8B-B14F-4D97-AF65-F5344CB8AC3E}">
        <p14:creationId xmlns:p14="http://schemas.microsoft.com/office/powerpoint/2010/main" val="3690866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UM_PPT_Compressed (1)</Template>
  <TotalTime>3113</TotalTime>
  <Words>460</Words>
  <Application>Microsoft Office PowerPoint</Application>
  <PresentationFormat>On-screen Show (4:3)</PresentationFormat>
  <Paragraphs>76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Online Program Management (OPM)  Request for Proposals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Approaches to Teaching and Learning</dc:title>
  <dc:creator>Squires, Robert</dc:creator>
  <cp:lastModifiedBy>Squires, Robert</cp:lastModifiedBy>
  <cp:revision>57</cp:revision>
  <cp:lastPrinted>2018-12-04T18:19:12Z</cp:lastPrinted>
  <dcterms:created xsi:type="dcterms:W3CDTF">2018-09-26T15:05:39Z</dcterms:created>
  <dcterms:modified xsi:type="dcterms:W3CDTF">2018-12-06T20:13:10Z</dcterms:modified>
</cp:coreProperties>
</file>